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2"/>
  </p:notesMasterIdLst>
  <p:sldIdLst>
    <p:sldId id="256" r:id="rId2"/>
    <p:sldId id="257" r:id="rId3"/>
    <p:sldId id="289" r:id="rId4"/>
    <p:sldId id="290" r:id="rId5"/>
    <p:sldId id="291" r:id="rId6"/>
    <p:sldId id="292" r:id="rId7"/>
    <p:sldId id="293" r:id="rId8"/>
    <p:sldId id="295" r:id="rId9"/>
    <p:sldId id="296" r:id="rId10"/>
    <p:sldId id="29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0244" autoAdjust="0"/>
  </p:normalViewPr>
  <p:slideViewPr>
    <p:cSldViewPr snapToGrid="0">
      <p:cViewPr varScale="1">
        <p:scale>
          <a:sx n="60" d="100"/>
          <a:sy n="60" d="100"/>
        </p:scale>
        <p:origin x="720" y="9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2513F-10D7-43B8-BD18-F250194E00F7}" type="datetimeFigureOut">
              <a:rPr lang="en-US" smtClean="0"/>
              <a:t>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27D8-EDF7-4F60-B1D9-953B6983C2D8}" type="slidenum">
              <a:rPr lang="en-US" smtClean="0"/>
              <a:t>‹#›</a:t>
            </a:fld>
            <a:endParaRPr lang="en-US"/>
          </a:p>
        </p:txBody>
      </p:sp>
    </p:spTree>
    <p:extLst>
      <p:ext uri="{BB962C8B-B14F-4D97-AF65-F5344CB8AC3E}">
        <p14:creationId xmlns:p14="http://schemas.microsoft.com/office/powerpoint/2010/main" val="13306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a:t>
            </a:fld>
            <a:endParaRPr lang="en-US"/>
          </a:p>
        </p:txBody>
      </p:sp>
    </p:spTree>
    <p:extLst>
      <p:ext uri="{BB962C8B-B14F-4D97-AF65-F5344CB8AC3E}">
        <p14:creationId xmlns:p14="http://schemas.microsoft.com/office/powerpoint/2010/main" val="1596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EA57D64-9DC5-4159-89A6-E1EF6778DE39}" type="datetime1">
              <a:rPr lang="en-US" smtClean="0"/>
              <a:t>2/16/2025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9167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1F1EE-ACFC-4521-B6C4-E578FAD9D2F1}" type="datetime1">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42196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B265F-4CCC-4F87-98B2-1597E9224289}" type="datetime1">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780028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23ED9-1853-4E9A-BEA1-97DB1E34C977}" type="datetime1">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05320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8FC99-E00E-4CA7-9A71-4E257C654C63}" type="datetime1">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5825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C19440-99FB-4B3B-A256-28D9E5B0C2D8}" type="datetime1">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336109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216341-CC28-4470-86D6-E0C5AD9E15C0}" type="datetime1">
              <a:rPr lang="en-US" smtClean="0"/>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061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69719-A9B0-4A29-A0B6-5065B2E9BF17}" type="datetime1">
              <a:rPr lang="en-US" smtClean="0"/>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3726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103CD-44FE-4ED0-BB85-F76BC293C635}" type="datetime1">
              <a:rPr lang="en-US" smtClean="0"/>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76696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375E2E-CBE9-4AAB-A5C2-FF2BD7DB911F}" type="datetime1">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89174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06C37-131E-4072-8F7D-D15C99E1C145}" type="datetime1">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24438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C6D8757-6514-4FC8-A89B-D6B4F4E38CF0}" type="datetime1">
              <a:rPr lang="en-US" smtClean="0"/>
              <a:t>2/16/2025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61E9F1-9214-4563-ABFC-1D940E589AFF}" type="slidenum">
              <a:rPr lang="en-US" smtClean="0"/>
              <a:t>‹#›</a:t>
            </a:fld>
            <a:endParaRPr lang="en-US"/>
          </a:p>
        </p:txBody>
      </p:sp>
    </p:spTree>
    <p:extLst>
      <p:ext uri="{BB962C8B-B14F-4D97-AF65-F5344CB8AC3E}">
        <p14:creationId xmlns:p14="http://schemas.microsoft.com/office/powerpoint/2010/main" val="203851038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a:t>
            </a:fld>
            <a:endParaRPr lang="en-US"/>
          </a:p>
        </p:txBody>
      </p:sp>
      <p:sp>
        <p:nvSpPr>
          <p:cNvPr id="5" name="Title 1"/>
          <p:cNvSpPr txBox="1">
            <a:spLocks/>
          </p:cNvSpPr>
          <p:nvPr/>
        </p:nvSpPr>
        <p:spPr>
          <a:xfrm>
            <a:off x="978196" y="2902689"/>
            <a:ext cx="10134115" cy="1095154"/>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3600" b="1" dirty="0" smtClean="0"/>
              <a:t> 3D-CNN,GRU,Bi-Directional RNN</a:t>
            </a:r>
          </a:p>
        </p:txBody>
      </p:sp>
      <p:sp>
        <p:nvSpPr>
          <p:cNvPr id="7" name="TextBox 6"/>
          <p:cNvSpPr txBox="1"/>
          <p:nvPr/>
        </p:nvSpPr>
        <p:spPr>
          <a:xfrm>
            <a:off x="495301" y="5710535"/>
            <a:ext cx="5683827" cy="461665"/>
          </a:xfrm>
          <a:prstGeom prst="rect">
            <a:avLst/>
          </a:prstGeom>
          <a:noFill/>
        </p:spPr>
        <p:txBody>
          <a:bodyPr wrap="square" rtlCol="0">
            <a:spAutoFit/>
          </a:bodyPr>
          <a:lstStyle/>
          <a:p>
            <a:r>
              <a:rPr lang="en-US" sz="2400" dirty="0" smtClean="0"/>
              <a:t>Presented : Muhammad Zaqeem</a:t>
            </a:r>
            <a:endParaRPr lang="en-US" sz="2400" dirty="0"/>
          </a:p>
        </p:txBody>
      </p:sp>
    </p:spTree>
    <p:extLst>
      <p:ext uri="{BB962C8B-B14F-4D97-AF65-F5344CB8AC3E}">
        <p14:creationId xmlns:p14="http://schemas.microsoft.com/office/powerpoint/2010/main" val="1284906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ree Thank You Slide - SlideBaza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38" y="0"/>
            <a:ext cx="117288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464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662680" cy="604882"/>
          </a:xfrm>
        </p:spPr>
        <p:txBody>
          <a:bodyPr>
            <a:noAutofit/>
          </a:bodyPr>
          <a:lstStyle/>
          <a:p>
            <a:r>
              <a:rPr lang="en-US" sz="3200" b="1" dirty="0" smtClean="0"/>
              <a:t>3D-CNN</a:t>
            </a:r>
            <a:endParaRPr lang="en-US" sz="3200" b="1" dirty="0"/>
          </a:p>
        </p:txBody>
      </p:sp>
      <p:sp>
        <p:nvSpPr>
          <p:cNvPr id="3" name="Content Placeholder 2"/>
          <p:cNvSpPr>
            <a:spLocks noGrp="1"/>
          </p:cNvSpPr>
          <p:nvPr>
            <p:ph idx="1"/>
          </p:nvPr>
        </p:nvSpPr>
        <p:spPr>
          <a:xfrm>
            <a:off x="0" y="1795370"/>
            <a:ext cx="6607359" cy="4243922"/>
          </a:xfrm>
        </p:spPr>
        <p:txBody>
          <a:bodyPr>
            <a:noAutofit/>
          </a:bodyPr>
          <a:lstStyle/>
          <a:p>
            <a:pPr algn="just">
              <a:buFont typeface="Wingdings" panose="05000000000000000000" pitchFamily="2" charset="2"/>
              <a:buChar char="Ø"/>
            </a:pPr>
            <a:r>
              <a:rPr lang="en-US" sz="2400" dirty="0" smtClean="0"/>
              <a:t> A </a:t>
            </a:r>
            <a:r>
              <a:rPr lang="en-US" sz="2400" b="1" dirty="0"/>
              <a:t>3D Convolutional Neural Network (3D CNN)</a:t>
            </a:r>
            <a:r>
              <a:rPr lang="en-US" sz="2400" dirty="0"/>
              <a:t> is a type of deep learning model that processes data with three dimensions (height, width, depth).</a:t>
            </a:r>
          </a:p>
          <a:p>
            <a:pPr algn="just">
              <a:buFont typeface="Wingdings" panose="05000000000000000000" pitchFamily="2" charset="2"/>
              <a:buChar char="Ø"/>
            </a:pPr>
            <a:r>
              <a:rPr lang="en-US" sz="2400" dirty="0" smtClean="0"/>
              <a:t> 3D </a:t>
            </a:r>
            <a:r>
              <a:rPr lang="en-US" sz="2400" dirty="0"/>
              <a:t>CNNs are designed for volumetric data, such as videos, CT scans and MRI scans.</a:t>
            </a:r>
          </a:p>
          <a:p>
            <a:pPr algn="just">
              <a:buFont typeface="Wingdings" panose="05000000000000000000" pitchFamily="2" charset="2"/>
              <a:buChar char="Ø"/>
            </a:pPr>
            <a:r>
              <a:rPr lang="en-US" sz="2400" dirty="0" smtClean="0"/>
              <a:t> 3D </a:t>
            </a:r>
            <a:r>
              <a:rPr lang="en-US" sz="2400" dirty="0"/>
              <a:t>CNNs can learn from both </a:t>
            </a:r>
            <a:r>
              <a:rPr lang="en-US" sz="2400" b="1" dirty="0"/>
              <a:t>spatial</a:t>
            </a:r>
            <a:r>
              <a:rPr lang="en-US" sz="2400" dirty="0"/>
              <a:t> and </a:t>
            </a:r>
            <a:r>
              <a:rPr lang="en-US" sz="2400" b="1" dirty="0"/>
              <a:t>temporal</a:t>
            </a:r>
            <a:r>
              <a:rPr lang="en-US" sz="2400" dirty="0"/>
              <a:t> dimensions, making them ideal for tasks requiring depth or motion analysis.</a:t>
            </a:r>
          </a:p>
          <a:p>
            <a:pPr algn="just">
              <a:spcBef>
                <a:spcPts val="700"/>
              </a:spcBef>
              <a:buFont typeface="Wingdings" panose="05000000000000000000" pitchFamily="2" charset="2"/>
              <a:buChar char="Ø"/>
            </a:pPr>
            <a:endParaRPr lang="en-US" sz="2400" b="1" dirty="0" smtClean="0">
              <a:latin typeface="+mj-lt"/>
              <a:cs typeface="Times New Roman" panose="02020603050405020304" pitchFamily="18" charset="0"/>
            </a:endParaRPr>
          </a:p>
          <a:p>
            <a:pPr marL="0" indent="0" algn="just">
              <a:spcBef>
                <a:spcPts val="700"/>
              </a:spcBef>
              <a:buNone/>
            </a:pPr>
            <a:endParaRPr lang="en-US" sz="2400" b="1" dirty="0">
              <a:solidFill>
                <a:schemeClr val="tx1">
                  <a:lumMod val="85000"/>
                  <a:lumOff val="15000"/>
                </a:schemeClr>
              </a:solidFill>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a:t>
            </a:fld>
            <a:endParaRPr lang="en-US"/>
          </a:p>
        </p:txBody>
      </p:sp>
      <p:sp>
        <p:nvSpPr>
          <p:cNvPr id="7" name="TextBox 6"/>
          <p:cNvSpPr txBox="1"/>
          <p:nvPr/>
        </p:nvSpPr>
        <p:spPr>
          <a:xfrm>
            <a:off x="7090143" y="2110776"/>
            <a:ext cx="3944679" cy="369332"/>
          </a:xfrm>
          <a:prstGeom prst="rect">
            <a:avLst/>
          </a:prstGeom>
          <a:noFill/>
        </p:spPr>
        <p:txBody>
          <a:bodyPr wrap="square" rtlCol="0">
            <a:spAutoFit/>
          </a:bodyPr>
          <a:lstStyle/>
          <a:p>
            <a:r>
              <a:rPr lang="en-US" b="1" dirty="0" smtClean="0"/>
              <a:t>3d filter convolving on 3d input</a:t>
            </a:r>
            <a:endParaRPr lang="en-US" b="1" dirty="0"/>
          </a:p>
        </p:txBody>
      </p:sp>
      <p:pic>
        <p:nvPicPr>
          <p:cNvPr id="1026" name="Picture 2" descr="Convolutional Neural Networks(CNN's) — A practical perspective | by Pawan  Reddy Ulindala | TDS Archive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22536" y="2480108"/>
            <a:ext cx="4279892" cy="2474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D &amp; 3D Convolutions explained with… MS Excel! | by Thom Lane | Apache  MXNet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3429" y="2480108"/>
            <a:ext cx="4418999" cy="258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896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4833"/>
            <a:ext cx="9444688" cy="697496"/>
          </a:xfrm>
        </p:spPr>
        <p:txBody>
          <a:bodyPr>
            <a:normAutofit/>
          </a:bodyPr>
          <a:lstStyle/>
          <a:p>
            <a:r>
              <a:rPr lang="en-US" sz="3200" b="1" dirty="0" smtClean="0"/>
              <a:t>How 3D-CNN Works</a:t>
            </a:r>
            <a:endParaRPr lang="en-US" sz="3200" b="1" dirty="0"/>
          </a:p>
        </p:txBody>
      </p:sp>
      <p:sp>
        <p:nvSpPr>
          <p:cNvPr id="3" name="Content Placeholder 2"/>
          <p:cNvSpPr>
            <a:spLocks noGrp="1"/>
          </p:cNvSpPr>
          <p:nvPr>
            <p:ph idx="1"/>
          </p:nvPr>
        </p:nvSpPr>
        <p:spPr>
          <a:xfrm>
            <a:off x="-1" y="1031358"/>
            <a:ext cx="6507127" cy="5613992"/>
          </a:xfrm>
        </p:spPr>
        <p:txBody>
          <a:bodyPr>
            <a:noAutofit/>
          </a:bodyPr>
          <a:lstStyle/>
          <a:p>
            <a:pPr marL="0" indent="0" algn="just">
              <a:buNone/>
            </a:pPr>
            <a:r>
              <a:rPr lang="en-US" sz="2400" b="1" dirty="0" smtClean="0"/>
              <a:t>3D </a:t>
            </a:r>
            <a:r>
              <a:rPr lang="en-US" sz="2400" b="1" dirty="0"/>
              <a:t>Convolution layer:</a:t>
            </a:r>
          </a:p>
          <a:p>
            <a:pPr algn="just">
              <a:buFont typeface="Wingdings" panose="05000000000000000000" pitchFamily="2" charset="2"/>
              <a:buChar char="Ø"/>
            </a:pPr>
            <a:r>
              <a:rPr lang="en-US" sz="2400" dirty="0"/>
              <a:t>These layers slide a 3D kernel (a cube) over the input volume to detect patterns across all three dimensions.</a:t>
            </a:r>
          </a:p>
          <a:p>
            <a:pPr marL="0" indent="0" algn="just">
              <a:buNone/>
            </a:pPr>
            <a:r>
              <a:rPr lang="en-US" sz="2400" b="1" dirty="0"/>
              <a:t>Pooling and </a:t>
            </a:r>
            <a:r>
              <a:rPr lang="en-US" sz="2400" b="1" dirty="0" smtClean="0"/>
              <a:t>Striding:</a:t>
            </a:r>
          </a:p>
          <a:p>
            <a:pPr algn="just">
              <a:buFont typeface="Wingdings" panose="05000000000000000000" pitchFamily="2" charset="2"/>
              <a:buChar char="Ø"/>
            </a:pPr>
            <a:r>
              <a:rPr lang="en-US" sz="2400" b="1" dirty="0"/>
              <a:t> </a:t>
            </a:r>
            <a:r>
              <a:rPr lang="en-US" sz="2400" dirty="0" smtClean="0"/>
              <a:t>3D </a:t>
            </a:r>
            <a:r>
              <a:rPr lang="en-US" sz="2400" dirty="0"/>
              <a:t>CNNs use 3D max-pooling layers and strides to reduce the size of the data, which helps to reduce amount of computation load.</a:t>
            </a:r>
          </a:p>
          <a:p>
            <a:pPr marL="0" indent="0" algn="just">
              <a:buNone/>
            </a:pPr>
            <a:r>
              <a:rPr lang="en-US" sz="2400" b="1" dirty="0"/>
              <a:t>Fully Connected Layers:</a:t>
            </a:r>
          </a:p>
          <a:p>
            <a:pPr algn="just">
              <a:buFont typeface="Wingdings" panose="05000000000000000000" pitchFamily="2" charset="2"/>
              <a:buChar char="Ø"/>
            </a:pPr>
            <a:r>
              <a:rPr lang="en-US" sz="2400" dirty="0"/>
              <a:t>The extracted features are flattened and passed to fully connected layers for tasks like classification, regression, or detection</a:t>
            </a:r>
            <a:endParaRPr lang="en-US" sz="2400" b="1" dirty="0"/>
          </a:p>
          <a:p>
            <a:pPr algn="just">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3</a:t>
            </a:fld>
            <a:endParaRPr lang="en-US"/>
          </a:p>
        </p:txBody>
      </p:sp>
      <p:sp>
        <p:nvSpPr>
          <p:cNvPr id="9" name="TextBox 8"/>
          <p:cNvSpPr txBox="1"/>
          <p:nvPr/>
        </p:nvSpPr>
        <p:spPr>
          <a:xfrm>
            <a:off x="7675855" y="2481004"/>
            <a:ext cx="3537666" cy="369332"/>
          </a:xfrm>
          <a:prstGeom prst="rect">
            <a:avLst/>
          </a:prstGeom>
          <a:noFill/>
        </p:spPr>
        <p:txBody>
          <a:bodyPr wrap="square" rtlCol="0">
            <a:spAutoFit/>
          </a:bodyPr>
          <a:lstStyle/>
          <a:p>
            <a:r>
              <a:rPr lang="en-US" b="1" dirty="0" smtClean="0"/>
              <a:t>3D CNN model architecture</a:t>
            </a:r>
            <a:endParaRPr lang="en-US" b="1" dirty="0"/>
          </a:p>
        </p:txBody>
      </p:sp>
      <p:pic>
        <p:nvPicPr>
          <p:cNvPr id="2050" name="Picture 2" descr="Basic 3D CNN architecture: the 3D filter is convolved with the video i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321" y="2850336"/>
            <a:ext cx="3807519" cy="245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23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590"/>
            <a:ext cx="9692640" cy="680484"/>
          </a:xfrm>
        </p:spPr>
        <p:txBody>
          <a:bodyPr>
            <a:normAutofit/>
          </a:bodyPr>
          <a:lstStyle/>
          <a:p>
            <a:r>
              <a:rPr lang="en-US" sz="3200" b="1" dirty="0" smtClean="0"/>
              <a:t>GRU</a:t>
            </a:r>
            <a:endParaRPr lang="en-US" sz="3200" b="1" dirty="0"/>
          </a:p>
        </p:txBody>
      </p:sp>
      <p:sp>
        <p:nvSpPr>
          <p:cNvPr id="3" name="Content Placeholder 2"/>
          <p:cNvSpPr>
            <a:spLocks noGrp="1"/>
          </p:cNvSpPr>
          <p:nvPr>
            <p:ph idx="1"/>
          </p:nvPr>
        </p:nvSpPr>
        <p:spPr>
          <a:xfrm>
            <a:off x="0" y="1084521"/>
            <a:ext cx="7559749" cy="5996763"/>
          </a:xfrm>
        </p:spPr>
        <p:txBody>
          <a:bodyPr>
            <a:noAutofit/>
          </a:bodyPr>
          <a:lstStyle/>
          <a:p>
            <a:pPr algn="just">
              <a:buFont typeface="Wingdings" panose="05000000000000000000" pitchFamily="2" charset="2"/>
              <a:buChar char="Ø"/>
            </a:pPr>
            <a:r>
              <a:rPr lang="en-US" sz="2400" dirty="0" smtClean="0"/>
              <a:t> GRU </a:t>
            </a:r>
            <a:r>
              <a:rPr lang="en-US" sz="2400" dirty="0"/>
              <a:t>stands for Gated Recurrent Unit, which is a </a:t>
            </a:r>
            <a:r>
              <a:rPr lang="en-US" sz="2400" dirty="0" smtClean="0"/>
              <a:t>special type </a:t>
            </a:r>
            <a:r>
              <a:rPr lang="en-US" sz="2400" dirty="0"/>
              <a:t>of recurrent neural network (RNN) </a:t>
            </a:r>
            <a:r>
              <a:rPr lang="en-US" sz="2400" dirty="0" smtClean="0"/>
              <a:t>architecture.</a:t>
            </a:r>
            <a:r>
              <a:rPr lang="en-US" sz="2400" dirty="0"/>
              <a:t> </a:t>
            </a:r>
            <a:endParaRPr lang="en-US" sz="2400" dirty="0" smtClean="0"/>
          </a:p>
          <a:p>
            <a:pPr algn="just">
              <a:buFont typeface="Wingdings" panose="05000000000000000000" pitchFamily="2" charset="2"/>
              <a:buChar char="Ø"/>
            </a:pPr>
            <a:r>
              <a:rPr lang="en-US" sz="2400" dirty="0"/>
              <a:t>It is similar to LSTM</a:t>
            </a:r>
            <a:r>
              <a:rPr lang="en-US" sz="2400" b="1" dirty="0"/>
              <a:t> (</a:t>
            </a:r>
            <a:r>
              <a:rPr lang="en-US" sz="2400" dirty="0"/>
              <a:t>Long Short-Term Memory) but has a simpler structure with fewer parameters</a:t>
            </a:r>
            <a:r>
              <a:rPr lang="en-US" sz="2400" dirty="0" smtClean="0"/>
              <a:t>.</a:t>
            </a:r>
          </a:p>
          <a:p>
            <a:pPr algn="just">
              <a:buFont typeface="Wingdings" panose="05000000000000000000" pitchFamily="2" charset="2"/>
              <a:buChar char="Ø"/>
            </a:pPr>
            <a:r>
              <a:rPr lang="en-US" sz="2400" dirty="0" smtClean="0"/>
              <a:t>The </a:t>
            </a:r>
            <a:r>
              <a:rPr lang="en-US" sz="2400" dirty="0"/>
              <a:t>main difference between GRU and LSTM is the way they handle the memory cell state. </a:t>
            </a:r>
            <a:endParaRPr lang="en-US" sz="2400" dirty="0" smtClean="0"/>
          </a:p>
          <a:p>
            <a:pPr algn="just">
              <a:buFont typeface="Wingdings" panose="05000000000000000000" pitchFamily="2" charset="2"/>
              <a:buChar char="Ø"/>
            </a:pPr>
            <a:r>
              <a:rPr lang="en-US" sz="2400" dirty="0"/>
              <a:t>L</a:t>
            </a:r>
            <a:r>
              <a:rPr lang="en-US" sz="2400" dirty="0" smtClean="0"/>
              <a:t>STM </a:t>
            </a:r>
            <a:r>
              <a:rPr lang="en-US" sz="2400" dirty="0"/>
              <a:t>maintains a separate memory cell state and uses three gates: Input gate, Forget gate, and Output gate</a:t>
            </a:r>
            <a:r>
              <a:rPr lang="en-US" sz="2400" dirty="0" smtClean="0"/>
              <a:t>.</a:t>
            </a:r>
          </a:p>
          <a:p>
            <a:pPr algn="just">
              <a:buFont typeface="Wingdings" panose="05000000000000000000" pitchFamily="2" charset="2"/>
              <a:buChar char="Ø"/>
            </a:pPr>
            <a:r>
              <a:rPr lang="en-US" sz="2400" dirty="0"/>
              <a:t>GRU does not have a separate memory cell. Instead, it uses a hidden state and updates it with two gates: Reset gate and Update gate.</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4</a:t>
            </a:fld>
            <a:endParaRPr lang="en-US"/>
          </a:p>
        </p:txBody>
      </p:sp>
      <p:pic>
        <p:nvPicPr>
          <p:cNvPr id="6" name="Picture 5"/>
          <p:cNvPicPr>
            <a:picLocks noChangeAspect="1"/>
          </p:cNvPicPr>
          <p:nvPr/>
        </p:nvPicPr>
        <p:blipFill>
          <a:blip r:embed="rId2"/>
          <a:stretch>
            <a:fillRect/>
          </a:stretch>
        </p:blipFill>
        <p:spPr>
          <a:xfrm>
            <a:off x="6557977" y="3121024"/>
            <a:ext cx="4734863" cy="2376009"/>
          </a:xfrm>
          <a:prstGeom prst="rect">
            <a:avLst/>
          </a:prstGeom>
        </p:spPr>
      </p:pic>
      <p:sp>
        <p:nvSpPr>
          <p:cNvPr id="5" name="TextBox 4"/>
          <p:cNvSpPr txBox="1"/>
          <p:nvPr/>
        </p:nvSpPr>
        <p:spPr>
          <a:xfrm>
            <a:off x="8044062" y="2634805"/>
            <a:ext cx="2764465" cy="369332"/>
          </a:xfrm>
          <a:prstGeom prst="rect">
            <a:avLst/>
          </a:prstGeom>
          <a:noFill/>
        </p:spPr>
        <p:txBody>
          <a:bodyPr wrap="square" rtlCol="0">
            <a:spAutoFit/>
          </a:bodyPr>
          <a:lstStyle/>
          <a:p>
            <a:r>
              <a:rPr lang="en-US" b="1" dirty="0" smtClean="0"/>
              <a:t>GRU Architecture</a:t>
            </a:r>
            <a:endParaRPr lang="en-US" b="1" dirty="0"/>
          </a:p>
        </p:txBody>
      </p:sp>
    </p:spTree>
    <p:extLst>
      <p:ext uri="{BB962C8B-B14F-4D97-AF65-F5344CB8AC3E}">
        <p14:creationId xmlns:p14="http://schemas.microsoft.com/office/powerpoint/2010/main" val="2540707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0" y="-276447"/>
            <a:ext cx="9285200" cy="776922"/>
          </a:xfrm>
        </p:spPr>
        <p:txBody>
          <a:bodyPr>
            <a:normAutofit/>
          </a:bodyPr>
          <a:lstStyle/>
          <a:p>
            <a:r>
              <a:rPr lang="en-US" sz="3200" b="1" dirty="0" smtClean="0"/>
              <a:t>How GRU Works</a:t>
            </a:r>
            <a:endParaRPr lang="en-US" sz="3200" b="1" dirty="0"/>
          </a:p>
        </p:txBody>
      </p:sp>
      <p:sp>
        <p:nvSpPr>
          <p:cNvPr id="3" name="Content Placeholder 2"/>
          <p:cNvSpPr>
            <a:spLocks noGrp="1"/>
          </p:cNvSpPr>
          <p:nvPr>
            <p:ph idx="1"/>
          </p:nvPr>
        </p:nvSpPr>
        <p:spPr>
          <a:xfrm>
            <a:off x="0" y="897601"/>
            <a:ext cx="8973879" cy="5868323"/>
          </a:xfrm>
        </p:spPr>
        <p:txBody>
          <a:bodyPr>
            <a:noAutofit/>
          </a:bodyPr>
          <a:lstStyle/>
          <a:p>
            <a:pPr marL="0" indent="0" algn="just">
              <a:buNone/>
            </a:pPr>
            <a:r>
              <a:rPr lang="en-US" sz="2400" b="1" dirty="0"/>
              <a:t>Step 1: Compute the Reset and Update Gates</a:t>
            </a:r>
          </a:p>
          <a:p>
            <a:pPr algn="just">
              <a:buFont typeface="Wingdings" panose="05000000000000000000" pitchFamily="2" charset="2"/>
              <a:buChar char="Ø"/>
            </a:pPr>
            <a:r>
              <a:rPr lang="en-US" sz="2400" dirty="0" smtClean="0"/>
              <a:t> The </a:t>
            </a:r>
            <a:r>
              <a:rPr lang="en-US" sz="2400" b="1" dirty="0"/>
              <a:t>reset gate</a:t>
            </a:r>
            <a:r>
              <a:rPr lang="en-US" sz="2400" dirty="0"/>
              <a:t> (</a:t>
            </a:r>
            <a:r>
              <a:rPr lang="en-US" sz="2400" dirty="0" err="1" smtClean="0"/>
              <a:t>r_t</a:t>
            </a:r>
            <a:r>
              <a:rPr lang="en-US" sz="2400" dirty="0" smtClean="0"/>
              <a:t>) </a:t>
            </a:r>
            <a:r>
              <a:rPr lang="en-US" sz="2400" dirty="0"/>
              <a:t>and </a:t>
            </a:r>
            <a:r>
              <a:rPr lang="en-US" sz="2400" b="1" dirty="0"/>
              <a:t>update gate</a:t>
            </a:r>
            <a:r>
              <a:rPr lang="en-US" sz="2400" dirty="0"/>
              <a:t> (</a:t>
            </a:r>
            <a:r>
              <a:rPr lang="en-US" sz="2400" dirty="0" err="1" smtClean="0"/>
              <a:t>z_t</a:t>
            </a:r>
            <a:r>
              <a:rPr lang="en-US" sz="2400" dirty="0" smtClean="0"/>
              <a:t>​</a:t>
            </a:r>
            <a:r>
              <a:rPr lang="en-US" sz="2400" dirty="0"/>
              <a:t>) control how much past information is forgotten or retained. These are computed using the </a:t>
            </a:r>
            <a:r>
              <a:rPr lang="en-US" sz="2400" b="1" dirty="0"/>
              <a:t>current input</a:t>
            </a:r>
            <a:r>
              <a:rPr lang="en-US" sz="2400" dirty="0"/>
              <a:t> (</a:t>
            </a:r>
            <a:r>
              <a:rPr lang="en-US" sz="2400" dirty="0" err="1" smtClean="0"/>
              <a:t>x_t</a:t>
            </a:r>
            <a:r>
              <a:rPr lang="en-US" sz="2400" dirty="0" smtClean="0"/>
              <a:t>​</a:t>
            </a:r>
            <a:r>
              <a:rPr lang="en-US" sz="2400" dirty="0"/>
              <a:t>) and the </a:t>
            </a:r>
            <a:r>
              <a:rPr lang="en-US" sz="2400" b="1" dirty="0"/>
              <a:t>previous hidden state</a:t>
            </a:r>
            <a:r>
              <a:rPr lang="en-US" sz="2400" dirty="0"/>
              <a:t> (</a:t>
            </a:r>
            <a:r>
              <a:rPr lang="en-US" sz="2400" dirty="0" smtClean="0"/>
              <a:t>h_t-1​):</a:t>
            </a:r>
          </a:p>
          <a:p>
            <a:pPr marL="0" indent="0">
              <a:buNone/>
            </a:pPr>
            <a:r>
              <a:rPr lang="en-US" sz="2400" dirty="0"/>
              <a:t> </a:t>
            </a:r>
            <a:r>
              <a:rPr lang="en-US" sz="2400" dirty="0" smtClean="0"/>
              <a:t>            </a:t>
            </a:r>
            <a:r>
              <a:rPr lang="en-US" sz="2400" dirty="0" err="1" smtClean="0"/>
              <a:t>r_t</a:t>
            </a:r>
            <a:r>
              <a:rPr lang="en-US" sz="2400" dirty="0" smtClean="0"/>
              <a:t> </a:t>
            </a:r>
            <a:r>
              <a:rPr lang="en-US" sz="2400" dirty="0"/>
              <a:t>= sigmoid(</a:t>
            </a:r>
            <a:r>
              <a:rPr lang="en-US" sz="2400" dirty="0" err="1"/>
              <a:t>W_r</a:t>
            </a:r>
            <a:r>
              <a:rPr lang="en-US" sz="2400" dirty="0"/>
              <a:t> * [h_t-1, </a:t>
            </a:r>
            <a:r>
              <a:rPr lang="en-US" sz="2400" dirty="0" err="1"/>
              <a:t>x_t</a:t>
            </a:r>
            <a:r>
              <a:rPr lang="en-US" sz="2400" dirty="0"/>
              <a:t>])</a:t>
            </a:r>
            <a:br>
              <a:rPr lang="en-US" sz="2400" dirty="0"/>
            </a:br>
            <a:r>
              <a:rPr lang="en-US" sz="2400" dirty="0" smtClean="0"/>
              <a:t>             </a:t>
            </a:r>
            <a:r>
              <a:rPr lang="en-US" sz="2400" dirty="0" err="1" smtClean="0"/>
              <a:t>z_t</a:t>
            </a:r>
            <a:r>
              <a:rPr lang="en-US" sz="2400" dirty="0" smtClean="0"/>
              <a:t> </a:t>
            </a:r>
            <a:r>
              <a:rPr lang="en-US" sz="2400" dirty="0"/>
              <a:t>= sigmoid(</a:t>
            </a:r>
            <a:r>
              <a:rPr lang="en-US" sz="2400" dirty="0" err="1"/>
              <a:t>W_z</a:t>
            </a:r>
            <a:r>
              <a:rPr lang="en-US" sz="2400" dirty="0"/>
              <a:t> * [h_t-1, </a:t>
            </a:r>
            <a:r>
              <a:rPr lang="en-US" sz="2400" dirty="0" err="1"/>
              <a:t>x_t</a:t>
            </a:r>
            <a:r>
              <a:rPr lang="en-US" sz="2400" dirty="0" smtClean="0"/>
              <a:t>])</a:t>
            </a:r>
          </a:p>
          <a:p>
            <a:pPr marL="0" indent="0" algn="just">
              <a:buNone/>
            </a:pPr>
            <a:r>
              <a:rPr lang="en-US" sz="2400" b="1" dirty="0" smtClean="0"/>
              <a:t>Step </a:t>
            </a:r>
            <a:r>
              <a:rPr lang="en-US" sz="2400" b="1" dirty="0"/>
              <a:t>2: Compute the Candidate Activation Vector (</a:t>
            </a:r>
            <a:r>
              <a:rPr lang="en-US" sz="2400" b="1" dirty="0" err="1" smtClean="0"/>
              <a:t>h_t</a:t>
            </a:r>
            <a:r>
              <a:rPr lang="en-US" sz="2400" b="1" dirty="0" smtClean="0"/>
              <a:t>~​</a:t>
            </a:r>
            <a:r>
              <a:rPr lang="en-US" sz="2400" b="1" dirty="0"/>
              <a:t>)</a:t>
            </a:r>
          </a:p>
          <a:p>
            <a:pPr algn="just">
              <a:buFont typeface="Wingdings" panose="05000000000000000000" pitchFamily="2" charset="2"/>
              <a:buChar char="Ø"/>
            </a:pPr>
            <a:r>
              <a:rPr lang="en-US" sz="2400" dirty="0" smtClean="0"/>
              <a:t> The </a:t>
            </a:r>
            <a:r>
              <a:rPr lang="en-US" sz="2400" b="1" dirty="0"/>
              <a:t>candidate activation vector</a:t>
            </a:r>
            <a:r>
              <a:rPr lang="en-US" sz="2400" dirty="0"/>
              <a:t> </a:t>
            </a:r>
            <a:r>
              <a:rPr lang="en-US" sz="2400" dirty="0" smtClean="0"/>
              <a:t>(</a:t>
            </a:r>
            <a:r>
              <a:rPr lang="en-US" sz="2400" dirty="0" err="1" smtClean="0"/>
              <a:t>h_t</a:t>
            </a:r>
            <a:r>
              <a:rPr lang="en-US" sz="2400" dirty="0" smtClean="0"/>
              <a:t>~) </a:t>
            </a:r>
            <a:r>
              <a:rPr lang="en-US" sz="2400" dirty="0"/>
              <a:t>is an intermediate hidden state that combines the </a:t>
            </a:r>
            <a:r>
              <a:rPr lang="en-US" sz="2400" b="1" dirty="0"/>
              <a:t>current input</a:t>
            </a:r>
            <a:r>
              <a:rPr lang="en-US" sz="2400" dirty="0"/>
              <a:t> and a </a:t>
            </a:r>
            <a:r>
              <a:rPr lang="en-US" sz="2400" b="1" dirty="0"/>
              <a:t>reset version of the previous hidden state</a:t>
            </a:r>
            <a:r>
              <a:rPr lang="en-US" sz="2400" dirty="0"/>
              <a:t>:</a:t>
            </a:r>
          </a:p>
          <a:p>
            <a:pPr marL="0" indent="0" algn="just">
              <a:buNone/>
            </a:pPr>
            <a:r>
              <a:rPr lang="pt-BR" sz="2400" dirty="0" smtClean="0"/>
              <a:t>                 h_t</a:t>
            </a:r>
            <a:r>
              <a:rPr lang="pt-BR" sz="2400" dirty="0"/>
              <a:t>~ = tanh(W_h * [r_t * h_t-1, x_t</a:t>
            </a:r>
            <a:r>
              <a:rPr lang="pt-BR" sz="2400" dirty="0" smtClean="0"/>
              <a:t>])</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5</a:t>
            </a:fld>
            <a:endParaRPr lang="en-US"/>
          </a:p>
        </p:txBody>
      </p:sp>
    </p:spTree>
    <p:extLst>
      <p:ext uri="{BB962C8B-B14F-4D97-AF65-F5344CB8AC3E}">
        <p14:creationId xmlns:p14="http://schemas.microsoft.com/office/powerpoint/2010/main" val="3818347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28" y="0"/>
            <a:ext cx="9090412" cy="718761"/>
          </a:xfrm>
        </p:spPr>
        <p:txBody>
          <a:bodyPr>
            <a:normAutofit/>
          </a:bodyPr>
          <a:lstStyle/>
          <a:p>
            <a:r>
              <a:rPr lang="en-US" sz="3200" b="1" dirty="0" smtClean="0"/>
              <a:t>Con…</a:t>
            </a:r>
            <a:endParaRPr lang="en-US" sz="3200" b="1" dirty="0"/>
          </a:p>
        </p:txBody>
      </p:sp>
      <p:sp>
        <p:nvSpPr>
          <p:cNvPr id="3" name="Content Placeholder 2"/>
          <p:cNvSpPr>
            <a:spLocks noGrp="1"/>
          </p:cNvSpPr>
          <p:nvPr>
            <p:ph idx="1"/>
          </p:nvPr>
        </p:nvSpPr>
        <p:spPr>
          <a:xfrm>
            <a:off x="0" y="1456660"/>
            <a:ext cx="8686800" cy="5401339"/>
          </a:xfrm>
        </p:spPr>
        <p:txBody>
          <a:bodyPr>
            <a:normAutofit/>
          </a:bodyPr>
          <a:lstStyle/>
          <a:p>
            <a:pPr marL="0" indent="0" algn="just">
              <a:buNone/>
            </a:pPr>
            <a:r>
              <a:rPr lang="en-US" sz="2400" b="1" dirty="0"/>
              <a:t>Step 3: Compute the New Hidden State (</a:t>
            </a:r>
            <a:r>
              <a:rPr lang="en-US" sz="2400" b="1" dirty="0" err="1" smtClean="0"/>
              <a:t>h_t</a:t>
            </a:r>
            <a:r>
              <a:rPr lang="en-US" sz="2400" b="1" dirty="0" smtClean="0"/>
              <a:t>)</a:t>
            </a:r>
            <a:endParaRPr lang="en-US" sz="2400" b="1" dirty="0"/>
          </a:p>
          <a:p>
            <a:pPr algn="just">
              <a:buFont typeface="Wingdings" panose="05000000000000000000" pitchFamily="2" charset="2"/>
              <a:buChar char="Ø"/>
            </a:pPr>
            <a:r>
              <a:rPr lang="en-US" sz="2400" dirty="0" smtClean="0"/>
              <a:t> The </a:t>
            </a:r>
            <a:r>
              <a:rPr lang="en-US" sz="2400" b="1" dirty="0"/>
              <a:t>final hidden state</a:t>
            </a:r>
            <a:r>
              <a:rPr lang="en-US" sz="2400" dirty="0"/>
              <a:t> is a balance between the previous hidden state and the candidate activation vector. This is controlled by the update gate </a:t>
            </a:r>
            <a:r>
              <a:rPr lang="en-US" sz="2400" dirty="0" err="1" smtClean="0"/>
              <a:t>z_t</a:t>
            </a:r>
            <a:r>
              <a:rPr lang="en-US" sz="2400" dirty="0" smtClean="0"/>
              <a:t>:</a:t>
            </a:r>
            <a:endParaRPr lang="pt-BR" sz="2400" dirty="0"/>
          </a:p>
          <a:p>
            <a:pPr marL="0" indent="0" algn="just">
              <a:buNone/>
            </a:pPr>
            <a:r>
              <a:rPr lang="de-DE" sz="2400" dirty="0" smtClean="0"/>
              <a:t>            h_t </a:t>
            </a:r>
            <a:r>
              <a:rPr lang="de-DE" sz="2400" dirty="0"/>
              <a:t>= (1 - z_t) * h_t-1 + z_t * h_t</a:t>
            </a:r>
            <a:r>
              <a:rPr lang="de-DE" sz="2400" dirty="0" smtClean="0"/>
              <a:t>~</a:t>
            </a:r>
          </a:p>
          <a:p>
            <a:pPr marL="0" indent="0" algn="just">
              <a:buNone/>
            </a:pPr>
            <a:endParaRPr lang="de-DE" sz="2400" dirty="0"/>
          </a:p>
          <a:p>
            <a:pPr marL="0" indent="0" algn="just">
              <a:buNone/>
            </a:pPr>
            <a:endParaRPr lang="en-US" sz="2400" b="1" dirty="0"/>
          </a:p>
          <a:p>
            <a:pPr algn="just">
              <a:buFont typeface="Wingdings" panose="05000000000000000000" pitchFamily="2" charset="2"/>
              <a:buChar char="Ø"/>
            </a:pPr>
            <a:r>
              <a:rPr lang="en-US" sz="2400" dirty="0" smtClean="0"/>
              <a:t> The </a:t>
            </a:r>
            <a:r>
              <a:rPr lang="en-US" sz="2400" dirty="0"/>
              <a:t>reset gate controls how much past information to forget, while the update gate decides how much new information to keep. This makes GRU efficient, as it updates its hidden state selectively without needing a separate memory cell like LSTM.</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6</a:t>
            </a:fld>
            <a:endParaRPr lang="en-US"/>
          </a:p>
        </p:txBody>
      </p:sp>
    </p:spTree>
    <p:extLst>
      <p:ext uri="{BB962C8B-B14F-4D97-AF65-F5344CB8AC3E}">
        <p14:creationId xmlns:p14="http://schemas.microsoft.com/office/powerpoint/2010/main" val="3413141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113181" cy="648586"/>
          </a:xfrm>
        </p:spPr>
        <p:txBody>
          <a:bodyPr>
            <a:normAutofit/>
          </a:bodyPr>
          <a:lstStyle/>
          <a:p>
            <a:r>
              <a:rPr lang="en-US" sz="3200" b="1" dirty="0" smtClean="0"/>
              <a:t>Bi-Directional</a:t>
            </a:r>
            <a:r>
              <a:rPr lang="en-US" sz="3600" b="1" dirty="0" smtClean="0"/>
              <a:t> RNN:</a:t>
            </a:r>
            <a:endParaRPr lang="en-US" sz="3600" b="1" dirty="0"/>
          </a:p>
        </p:txBody>
      </p:sp>
      <p:sp>
        <p:nvSpPr>
          <p:cNvPr id="3" name="Content Placeholder 2"/>
          <p:cNvSpPr>
            <a:spLocks noGrp="1"/>
          </p:cNvSpPr>
          <p:nvPr>
            <p:ph idx="1"/>
          </p:nvPr>
        </p:nvSpPr>
        <p:spPr>
          <a:xfrm>
            <a:off x="0" y="1506426"/>
            <a:ext cx="6666614" cy="5259499"/>
          </a:xfrm>
        </p:spPr>
        <p:txBody>
          <a:bodyPr>
            <a:normAutofit/>
          </a:bodyPr>
          <a:lstStyle/>
          <a:p>
            <a:pPr algn="just">
              <a:buFont typeface="Wingdings" panose="05000000000000000000" pitchFamily="2" charset="2"/>
              <a:buChar char="Ø"/>
            </a:pPr>
            <a:r>
              <a:rPr lang="en-US" sz="2400" dirty="0" smtClean="0"/>
              <a:t> A </a:t>
            </a:r>
            <a:r>
              <a:rPr lang="en-US" sz="2400" dirty="0"/>
              <a:t>standard RNN processes information only from past to </a:t>
            </a:r>
            <a:r>
              <a:rPr lang="en-US" sz="2400" dirty="0" smtClean="0"/>
              <a:t>future.it fails when current input depend on future information</a:t>
            </a:r>
          </a:p>
          <a:p>
            <a:pPr algn="just">
              <a:buFont typeface="Wingdings" panose="05000000000000000000" pitchFamily="2" charset="2"/>
              <a:buChar char="Ø"/>
            </a:pPr>
            <a:r>
              <a:rPr lang="en-US" sz="2400" dirty="0" smtClean="0"/>
              <a:t> A </a:t>
            </a:r>
            <a:r>
              <a:rPr lang="en-US" sz="2400" dirty="0"/>
              <a:t>Bidirectional Recurrent Neural Network (BRNN) is an improved version of a regular RNN that processes data in both forward and backward directions</a:t>
            </a:r>
            <a:r>
              <a:rPr lang="en-US" sz="2400" dirty="0" smtClean="0"/>
              <a:t>.</a:t>
            </a:r>
          </a:p>
          <a:p>
            <a:pPr algn="just">
              <a:buFont typeface="Wingdings" panose="05000000000000000000" pitchFamily="2" charset="2"/>
              <a:buChar char="Ø"/>
            </a:pPr>
            <a:r>
              <a:rPr lang="en-US" sz="2400" dirty="0" smtClean="0"/>
              <a:t> This </a:t>
            </a:r>
            <a:r>
              <a:rPr lang="en-US" sz="2400" dirty="0"/>
              <a:t>is useful for tasks like speech recognition, language processing, and time-series analysis, where understanding the full context improves accuracy.</a:t>
            </a:r>
          </a:p>
          <a:p>
            <a:pPr marL="0" indent="0" algn="just">
              <a:buNone/>
            </a:pPr>
            <a:endParaRPr lang="en-US" sz="2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7</a:t>
            </a:fld>
            <a:endParaRPr lang="en-US"/>
          </a:p>
        </p:txBody>
      </p:sp>
      <p:pic>
        <p:nvPicPr>
          <p:cNvPr id="2050" name="Picture 2" descr="https://miro.medium.com/v2/resize:fit:700/1*etwtg2e2-vBQKAwt6dbJ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837" y="2413591"/>
            <a:ext cx="4488003" cy="287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89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83182" cy="680484"/>
          </a:xfrm>
        </p:spPr>
        <p:txBody>
          <a:bodyPr>
            <a:normAutofit/>
          </a:bodyPr>
          <a:lstStyle/>
          <a:p>
            <a:r>
              <a:rPr lang="en-US" sz="3200" b="1" dirty="0" smtClean="0"/>
              <a:t>Structure</a:t>
            </a:r>
            <a:endParaRPr lang="en-US" sz="3200" b="1" dirty="0"/>
          </a:p>
        </p:txBody>
      </p:sp>
      <p:sp>
        <p:nvSpPr>
          <p:cNvPr id="3" name="Content Placeholder 2"/>
          <p:cNvSpPr>
            <a:spLocks noGrp="1"/>
          </p:cNvSpPr>
          <p:nvPr>
            <p:ph idx="1"/>
          </p:nvPr>
        </p:nvSpPr>
        <p:spPr>
          <a:xfrm>
            <a:off x="0" y="1847444"/>
            <a:ext cx="6680650" cy="4351337"/>
          </a:xfrm>
        </p:spPr>
        <p:txBody>
          <a:bodyPr>
            <a:normAutofit lnSpcReduction="10000"/>
          </a:bodyPr>
          <a:lstStyle/>
          <a:p>
            <a:pPr marL="0" indent="0" algn="just">
              <a:buNone/>
            </a:pPr>
            <a:r>
              <a:rPr lang="en-US" sz="2400" b="1" dirty="0"/>
              <a:t>Forward RNN</a:t>
            </a:r>
            <a:r>
              <a:rPr lang="en-US" sz="2400" dirty="0"/>
              <a:t>: </a:t>
            </a:r>
            <a:endParaRPr lang="en-US" sz="2400" dirty="0" smtClean="0"/>
          </a:p>
          <a:p>
            <a:pPr algn="just">
              <a:buFont typeface="Wingdings" panose="05000000000000000000" pitchFamily="2" charset="2"/>
              <a:buChar char="Ø"/>
            </a:pPr>
            <a:r>
              <a:rPr lang="en-US" sz="2400" dirty="0" smtClean="0"/>
              <a:t> Processes </a:t>
            </a:r>
            <a:r>
              <a:rPr lang="en-US" sz="2400" dirty="0"/>
              <a:t>the input sequence from t=1 to t=T.</a:t>
            </a:r>
          </a:p>
          <a:p>
            <a:pPr marL="0" indent="0" algn="just">
              <a:buNone/>
            </a:pPr>
            <a:r>
              <a:rPr lang="en-US" sz="2400" b="1" dirty="0"/>
              <a:t>Backward RNN</a:t>
            </a:r>
            <a:r>
              <a:rPr lang="en-US" sz="2400" dirty="0" smtClean="0"/>
              <a:t>:</a:t>
            </a:r>
          </a:p>
          <a:p>
            <a:pPr algn="just">
              <a:buFont typeface="Wingdings" panose="05000000000000000000" pitchFamily="2" charset="2"/>
              <a:buChar char="Ø"/>
            </a:pPr>
            <a:r>
              <a:rPr lang="en-US" sz="2400" dirty="0" smtClean="0"/>
              <a:t>  Processes </a:t>
            </a:r>
            <a:r>
              <a:rPr lang="en-US" sz="2400" dirty="0"/>
              <a:t>the input sequence from t=T to t=1.</a:t>
            </a:r>
          </a:p>
          <a:p>
            <a:pPr marL="0" indent="0" algn="just">
              <a:buNone/>
            </a:pPr>
            <a:r>
              <a:rPr lang="en-US" sz="2400" b="1" dirty="0"/>
              <a:t>Concatenation</a:t>
            </a:r>
            <a:r>
              <a:rPr lang="en-US" sz="2400" dirty="0"/>
              <a:t>: </a:t>
            </a:r>
            <a:endParaRPr lang="en-US" sz="2400" dirty="0" smtClean="0"/>
          </a:p>
          <a:p>
            <a:pPr algn="just">
              <a:buFont typeface="Wingdings" panose="05000000000000000000" pitchFamily="2" charset="2"/>
              <a:buChar char="Ø"/>
            </a:pPr>
            <a:r>
              <a:rPr lang="en-US" sz="2400" dirty="0" smtClean="0"/>
              <a:t> The </a:t>
            </a:r>
            <a:r>
              <a:rPr lang="en-US" sz="2400" dirty="0"/>
              <a:t>outputs from the forward and backward RNNs are concatenated to form the final output at each time step.</a:t>
            </a:r>
          </a:p>
          <a:p>
            <a:pPr algn="just">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8</a:t>
            </a:fld>
            <a:endParaRPr lang="en-US"/>
          </a:p>
        </p:txBody>
      </p:sp>
      <p:pic>
        <p:nvPicPr>
          <p:cNvPr id="3074" name="Picture 2" descr="https://miro.medium.com/v2/resize:fit:700/1*MmGmeNCYuqqa--6--FGWAQ.png"/>
          <p:cNvPicPr>
            <a:picLocks noChangeAspect="1" noChangeArrowheads="1"/>
          </p:cNvPicPr>
          <p:nvPr/>
        </p:nvPicPr>
        <p:blipFill rotWithShape="1">
          <a:blip r:embed="rId2">
            <a:extLst>
              <a:ext uri="{28A0092B-C50C-407E-A947-70E740481C1C}">
                <a14:useLocalDpi xmlns:a14="http://schemas.microsoft.com/office/drawing/2010/main" val="0"/>
              </a:ext>
            </a:extLst>
          </a:blip>
          <a:srcRect l="6119" t="14103" r="3782"/>
          <a:stretch/>
        </p:blipFill>
        <p:spPr bwMode="auto">
          <a:xfrm>
            <a:off x="6758693" y="2207603"/>
            <a:ext cx="4456104" cy="3779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36464" y="1689358"/>
            <a:ext cx="4083965" cy="646331"/>
          </a:xfrm>
          <a:prstGeom prst="rect">
            <a:avLst/>
          </a:prstGeom>
          <a:noFill/>
        </p:spPr>
        <p:txBody>
          <a:bodyPr wrap="square" rtlCol="0">
            <a:spAutoFit/>
          </a:bodyPr>
          <a:lstStyle/>
          <a:p>
            <a:r>
              <a:rPr lang="en-US" b="1" dirty="0" smtClean="0"/>
              <a:t>Forward and backward information flow in </a:t>
            </a:r>
            <a:r>
              <a:rPr lang="en-US" b="1" dirty="0" err="1" smtClean="0"/>
              <a:t>rnn</a:t>
            </a:r>
            <a:endParaRPr lang="en-US" b="1" dirty="0"/>
          </a:p>
        </p:txBody>
      </p:sp>
    </p:spTree>
    <p:extLst>
      <p:ext uri="{BB962C8B-B14F-4D97-AF65-F5344CB8AC3E}">
        <p14:creationId xmlns:p14="http://schemas.microsoft.com/office/powerpoint/2010/main" val="882866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637"/>
            <a:ext cx="9348996" cy="708128"/>
          </a:xfrm>
        </p:spPr>
        <p:txBody>
          <a:bodyPr>
            <a:normAutofit/>
          </a:bodyPr>
          <a:lstStyle/>
          <a:p>
            <a:r>
              <a:rPr lang="en-US" sz="3200" b="1" dirty="0" smtClean="0"/>
              <a:t>How BRNN Works</a:t>
            </a:r>
            <a:endParaRPr lang="en-US" sz="3200" b="1" dirty="0"/>
          </a:p>
        </p:txBody>
      </p:sp>
      <p:sp>
        <p:nvSpPr>
          <p:cNvPr id="3" name="Content Placeholder 2"/>
          <p:cNvSpPr>
            <a:spLocks noGrp="1"/>
          </p:cNvSpPr>
          <p:nvPr>
            <p:ph idx="1"/>
          </p:nvPr>
        </p:nvSpPr>
        <p:spPr>
          <a:xfrm>
            <a:off x="0" y="873569"/>
            <a:ext cx="11068493" cy="5287999"/>
          </a:xfrm>
        </p:spPr>
        <p:txBody>
          <a:bodyPr>
            <a:normAutofit/>
          </a:bodyPr>
          <a:lstStyle/>
          <a:p>
            <a:pPr marL="0" indent="0">
              <a:buNone/>
            </a:pPr>
            <a:r>
              <a:rPr lang="en-US" sz="2400" b="1" dirty="0"/>
              <a:t>Step 1: Forward RNN </a:t>
            </a:r>
            <a:r>
              <a:rPr lang="en-US" sz="2400" b="1" dirty="0" smtClean="0"/>
              <a:t>Computation</a:t>
            </a:r>
          </a:p>
          <a:p>
            <a:pPr marL="0" indent="0">
              <a:buNone/>
            </a:pPr>
            <a:endParaRPr lang="en-US" sz="2400" b="1" dirty="0" smtClean="0"/>
          </a:p>
          <a:p>
            <a:pPr marL="0" indent="0">
              <a:buNone/>
            </a:pPr>
            <a:endParaRPr lang="en-US" sz="2400" b="1" dirty="0" smtClean="0"/>
          </a:p>
          <a:p>
            <a:pPr marL="0" indent="0">
              <a:buNone/>
            </a:pPr>
            <a:r>
              <a:rPr lang="en-US" sz="2400" b="1" dirty="0"/>
              <a:t>Step 2: </a:t>
            </a:r>
            <a:r>
              <a:rPr lang="en-US" sz="2400" b="1" dirty="0" smtClean="0"/>
              <a:t>Backward </a:t>
            </a:r>
            <a:r>
              <a:rPr lang="en-US" sz="2400" b="1" dirty="0"/>
              <a:t>RNN </a:t>
            </a:r>
            <a:r>
              <a:rPr lang="en-US" sz="2400" b="1" dirty="0" smtClean="0"/>
              <a:t>Computation</a:t>
            </a:r>
          </a:p>
          <a:p>
            <a:pPr marL="0" indent="0">
              <a:buNone/>
            </a:pPr>
            <a:endParaRPr lang="en-US" sz="2400" b="1" dirty="0" smtClean="0"/>
          </a:p>
          <a:p>
            <a:pPr marL="0" indent="0">
              <a:buNone/>
            </a:pPr>
            <a:endParaRPr lang="en-US" sz="2400" b="1" dirty="0" smtClean="0"/>
          </a:p>
          <a:p>
            <a:pPr marL="0" indent="0">
              <a:buNone/>
            </a:pPr>
            <a:r>
              <a:rPr lang="en-US" sz="2400" b="1" dirty="0"/>
              <a:t>Step 3: Combining Both Hidden </a:t>
            </a:r>
            <a:r>
              <a:rPr lang="en-US" sz="2400" b="1" dirty="0" smtClean="0"/>
              <a:t>States</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9</a:t>
            </a:fld>
            <a:endParaRPr lang="en-US"/>
          </a:p>
        </p:txBody>
      </p:sp>
      <p:pic>
        <p:nvPicPr>
          <p:cNvPr id="5" name="Picture 4"/>
          <p:cNvPicPr>
            <a:picLocks noChangeAspect="1"/>
          </p:cNvPicPr>
          <p:nvPr/>
        </p:nvPicPr>
        <p:blipFill rotWithShape="1">
          <a:blip r:embed="rId2"/>
          <a:srcRect l="6045" t="13142" b="19037"/>
          <a:stretch/>
        </p:blipFill>
        <p:spPr>
          <a:xfrm>
            <a:off x="2282390" y="1259958"/>
            <a:ext cx="6092119" cy="1334386"/>
          </a:xfrm>
          <a:prstGeom prst="rect">
            <a:avLst/>
          </a:prstGeom>
        </p:spPr>
      </p:pic>
      <p:pic>
        <p:nvPicPr>
          <p:cNvPr id="6" name="Picture 5"/>
          <p:cNvPicPr>
            <a:picLocks noChangeAspect="1"/>
          </p:cNvPicPr>
          <p:nvPr/>
        </p:nvPicPr>
        <p:blipFill rotWithShape="1">
          <a:blip r:embed="rId3"/>
          <a:srcRect l="4693" t="17854" b="16878"/>
          <a:stretch/>
        </p:blipFill>
        <p:spPr>
          <a:xfrm>
            <a:off x="2378083" y="2980734"/>
            <a:ext cx="5631645" cy="1304188"/>
          </a:xfrm>
          <a:prstGeom prst="rect">
            <a:avLst/>
          </a:prstGeom>
        </p:spPr>
      </p:pic>
      <p:pic>
        <p:nvPicPr>
          <p:cNvPr id="7" name="Picture 6"/>
          <p:cNvPicPr>
            <a:picLocks noChangeAspect="1"/>
          </p:cNvPicPr>
          <p:nvPr/>
        </p:nvPicPr>
        <p:blipFill rotWithShape="1">
          <a:blip r:embed="rId4"/>
          <a:srcRect t="8037" b="12103"/>
          <a:stretch/>
        </p:blipFill>
        <p:spPr>
          <a:xfrm>
            <a:off x="143971" y="4787778"/>
            <a:ext cx="10377387" cy="1623868"/>
          </a:xfrm>
          <a:prstGeom prst="rect">
            <a:avLst/>
          </a:prstGeom>
        </p:spPr>
      </p:pic>
    </p:spTree>
    <p:extLst>
      <p:ext uri="{BB962C8B-B14F-4D97-AF65-F5344CB8AC3E}">
        <p14:creationId xmlns:p14="http://schemas.microsoft.com/office/powerpoint/2010/main" val="4131543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7421</TotalTime>
  <Words>528</Words>
  <Application>Microsoft Office PowerPoint</Application>
  <PresentationFormat>Widescreen</PresentationFormat>
  <Paragraphs>66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Schoolbook</vt:lpstr>
      <vt:lpstr>Times New Roman</vt:lpstr>
      <vt:lpstr>Wingdings</vt:lpstr>
      <vt:lpstr>Wingdings 2</vt:lpstr>
      <vt:lpstr>View</vt:lpstr>
      <vt:lpstr>PowerPoint Presentation</vt:lpstr>
      <vt:lpstr>3D-CNN</vt:lpstr>
      <vt:lpstr>How 3D-CNN Works</vt:lpstr>
      <vt:lpstr>GRU</vt:lpstr>
      <vt:lpstr>How GRU Works</vt:lpstr>
      <vt:lpstr>Con…</vt:lpstr>
      <vt:lpstr>Bi-Directional RNN:</vt:lpstr>
      <vt:lpstr>Structure</vt:lpstr>
      <vt:lpstr>How BRNN Works</vt:lpstr>
      <vt:lpstr>PowerPoint Presentation</vt:lpstr>
    </vt:vector>
  </TitlesOfParts>
  <Company>Islamia College Peshawar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Retrieval Foundations &amp; Trends</dc:title>
  <dc:creator>Jamil Ahmad</dc:creator>
  <cp:lastModifiedBy>Microsoft account</cp:lastModifiedBy>
  <cp:revision>441</cp:revision>
  <dcterms:created xsi:type="dcterms:W3CDTF">2015-12-26T11:48:24Z</dcterms:created>
  <dcterms:modified xsi:type="dcterms:W3CDTF">2025-02-16T11:37:41Z</dcterms:modified>
</cp:coreProperties>
</file>